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8288000" cy="10287000"/>
  <p:notesSz cx="6858000" cy="9144000"/>
  <p:embeddedFontLst>
    <p:embeddedFont>
      <p:font typeface="League Spartan" panose="020B0604020202020204" charset="0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Medium" panose="000006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1.png"/><Relationship Id="rId7" Type="http://schemas.openxmlformats.org/officeDocument/2006/relationships/image" Target="../media/image6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.jpe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05" t="-18304" b="-6288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450299" y="1256948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3014114" y="-296528"/>
            <a:ext cx="5436418" cy="1991088"/>
          </a:xfrm>
          <a:custGeom>
            <a:avLst/>
            <a:gdLst/>
            <a:ahLst/>
            <a:cxnLst/>
            <a:rect l="l" t="t" r="r" b="b"/>
            <a:pathLst>
              <a:path w="5436418" h="1991088">
                <a:moveTo>
                  <a:pt x="0" y="0"/>
                </a:moveTo>
                <a:lnTo>
                  <a:pt x="5436418" y="0"/>
                </a:lnTo>
                <a:lnTo>
                  <a:pt x="5436418" y="1991088"/>
                </a:lnTo>
                <a:lnTo>
                  <a:pt x="0" y="1991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555677" y="4283644"/>
            <a:ext cx="13176647" cy="158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2"/>
              </a:lnSpc>
            </a:pPr>
            <a:r>
              <a:rPr lang="es-CL" sz="10438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DOCU FLOW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24078" y="3811621"/>
            <a:ext cx="9954751" cy="47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</a:pPr>
            <a:r>
              <a:rPr lang="es-CL" sz="3072" i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CAPSTONE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66624" y="5695088"/>
            <a:ext cx="9954751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</a:pPr>
            <a:r>
              <a:rPr lang="es-CL" sz="3072" i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Modelo de Gestión y Estandarización de Documentación Técnica para Proyectos TI</a:t>
            </a:r>
          </a:p>
          <a:p>
            <a:pPr algn="ctr">
              <a:lnSpc>
                <a:spcPts val="3748"/>
              </a:lnSpc>
            </a:pPr>
            <a:endParaRPr lang="es-CL" sz="3072" i="1" noProof="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1432994" y="1644315"/>
            <a:ext cx="1172082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</a:t>
            </a:r>
            <a:r>
              <a:rPr lang="es-CL" sz="7200" b="1" u="none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dología: Scrum</a:t>
            </a:r>
          </a:p>
        </p:txBody>
      </p:sp>
      <p:sp>
        <p:nvSpPr>
          <p:cNvPr id="4" name="Freeform 4"/>
          <p:cNvSpPr/>
          <p:nvPr/>
        </p:nvSpPr>
        <p:spPr>
          <a:xfrm>
            <a:off x="11217516" y="2394636"/>
            <a:ext cx="5871290" cy="5758757"/>
          </a:xfrm>
          <a:custGeom>
            <a:avLst/>
            <a:gdLst/>
            <a:ahLst/>
            <a:cxnLst/>
            <a:rect l="l" t="t" r="r" b="b"/>
            <a:pathLst>
              <a:path w="5871290" h="5758757">
                <a:moveTo>
                  <a:pt x="0" y="0"/>
                </a:moveTo>
                <a:lnTo>
                  <a:pt x="5871290" y="0"/>
                </a:lnTo>
                <a:lnTo>
                  <a:pt x="5871290" y="5758757"/>
                </a:lnTo>
                <a:lnTo>
                  <a:pt x="0" y="5758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11513478" y="3433128"/>
            <a:ext cx="5292347" cy="4114800"/>
          </a:xfrm>
          <a:custGeom>
            <a:avLst/>
            <a:gdLst/>
            <a:ahLst/>
            <a:cxnLst/>
            <a:rect l="l" t="t" r="r" b="b"/>
            <a:pathLst>
              <a:path w="5292347" h="4114800">
                <a:moveTo>
                  <a:pt x="0" y="0"/>
                </a:moveTo>
                <a:lnTo>
                  <a:pt x="5292347" y="0"/>
                </a:lnTo>
                <a:lnTo>
                  <a:pt x="5292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0" y="6095993"/>
            <a:ext cx="6777982" cy="4114800"/>
          </a:xfrm>
          <a:custGeom>
            <a:avLst/>
            <a:gdLst/>
            <a:ahLst/>
            <a:cxnLst/>
            <a:rect l="l" t="t" r="r" b="b"/>
            <a:pathLst>
              <a:path w="6777982" h="4114800">
                <a:moveTo>
                  <a:pt x="0" y="0"/>
                </a:moveTo>
                <a:lnTo>
                  <a:pt x="6777982" y="0"/>
                </a:lnTo>
                <a:lnTo>
                  <a:pt x="67779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781163" y="3366453"/>
            <a:ext cx="9436352" cy="354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Contenido: Utilizaremos la metodología ágil Scrum, la cual se basa en la entrega incremental y la adaptación. Se divide el trabajo en sprints de dos semanas.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Flujo de trabajo: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Planificación del Sprint: Se definen los objetivos y tareas de cada fase.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Desarrollo: El equipo trabaja en las tareas del sprint.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Revisión del Sprint: Se presenta el incremento de producto funcional.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Retrospectiva: Se evalúa el trabajo y se definen mejoras para el siguiente sprint.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9344928" y="3427144"/>
            <a:ext cx="7234813" cy="4114800"/>
          </a:xfrm>
          <a:custGeom>
            <a:avLst/>
            <a:gdLst/>
            <a:ahLst/>
            <a:cxnLst/>
            <a:rect l="l" t="t" r="r" b="b"/>
            <a:pathLst>
              <a:path w="7234813" h="4114800">
                <a:moveTo>
                  <a:pt x="0" y="0"/>
                </a:moveTo>
                <a:lnTo>
                  <a:pt x="7234814" y="0"/>
                </a:lnTo>
                <a:lnTo>
                  <a:pt x="72348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 rot="-5400000">
            <a:off x="12901025" y="4900025"/>
            <a:ext cx="6659150" cy="4114800"/>
          </a:xfrm>
          <a:custGeom>
            <a:avLst/>
            <a:gdLst/>
            <a:ahLst/>
            <a:cxnLst/>
            <a:rect l="l" t="t" r="r" b="b"/>
            <a:pathLst>
              <a:path w="6659150" h="4114800">
                <a:moveTo>
                  <a:pt x="0" y="0"/>
                </a:moveTo>
                <a:lnTo>
                  <a:pt x="6659150" y="0"/>
                </a:lnTo>
                <a:lnTo>
                  <a:pt x="6659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5400000">
            <a:off x="-1208779" y="1310971"/>
            <a:ext cx="6659150" cy="4114800"/>
          </a:xfrm>
          <a:custGeom>
            <a:avLst/>
            <a:gdLst/>
            <a:ahLst/>
            <a:cxnLst/>
            <a:rect l="l" t="t" r="r" b="b"/>
            <a:pathLst>
              <a:path w="6659150" h="4114800">
                <a:moveTo>
                  <a:pt x="0" y="0"/>
                </a:moveTo>
                <a:lnTo>
                  <a:pt x="6659151" y="0"/>
                </a:lnTo>
                <a:lnTo>
                  <a:pt x="66591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843385" y="1822549"/>
            <a:ext cx="1327566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 de Trabajo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3385" y="3406036"/>
            <a:ext cx="8822623" cy="420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8"/>
              </a:lnSpc>
              <a:spcBef>
                <a:spcPct val="0"/>
              </a:spcBef>
            </a:pPr>
            <a:r>
              <a:rPr lang="es-CL" sz="2724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 plan detallado, dividido en seis sprints.</a:t>
            </a:r>
          </a:p>
          <a:p>
            <a:pPr marL="0" lvl="0" indent="0" algn="l">
              <a:lnSpc>
                <a:spcPts val="3565"/>
              </a:lnSpc>
              <a:spcBef>
                <a:spcPct val="0"/>
              </a:spcBef>
            </a:pPr>
            <a:r>
              <a:rPr lang="es-CL" sz="2270" noProof="0" dirty="0">
                <a:solidFill>
                  <a:srgbClr val="FFFFFF"/>
                </a:solidFill>
                <a:latin typeface="Montserrat"/>
                <a:sym typeface="Montserrat Bold"/>
              </a:rPr>
              <a:t>Duración: </a:t>
            </a:r>
            <a:r>
              <a:rPr lang="es-CL" sz="227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 de septiembre - 30 de noviembre.</a:t>
            </a:r>
          </a:p>
          <a:p>
            <a:pPr marL="0" lvl="0" indent="0" algn="l">
              <a:lnSpc>
                <a:spcPts val="3565"/>
              </a:lnSpc>
              <a:spcBef>
                <a:spcPct val="0"/>
              </a:spcBef>
            </a:pPr>
            <a:r>
              <a:rPr lang="es-CL" sz="227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1: Planificación y Diseño.</a:t>
            </a:r>
          </a:p>
          <a:p>
            <a:pPr marL="0" lvl="0" indent="0" algn="l">
              <a:lnSpc>
                <a:spcPts val="3565"/>
              </a:lnSpc>
              <a:spcBef>
                <a:spcPct val="0"/>
              </a:spcBef>
            </a:pPr>
            <a:r>
              <a:rPr lang="es-CL" sz="227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2: Prototipado y Configuración.</a:t>
            </a:r>
          </a:p>
          <a:p>
            <a:pPr marL="0" lvl="0" indent="0" algn="l">
              <a:lnSpc>
                <a:spcPts val="3565"/>
              </a:lnSpc>
              <a:spcBef>
                <a:spcPct val="0"/>
              </a:spcBef>
            </a:pPr>
            <a:r>
              <a:rPr lang="es-CL" sz="227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3: Funcionalidades Core.</a:t>
            </a:r>
          </a:p>
          <a:p>
            <a:pPr marL="0" lvl="0" indent="0" algn="l">
              <a:lnSpc>
                <a:spcPts val="3565"/>
              </a:lnSpc>
              <a:spcBef>
                <a:spcPct val="0"/>
              </a:spcBef>
            </a:pPr>
            <a:r>
              <a:rPr lang="es-CL" sz="227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4: Refinamiento y Seguridad.</a:t>
            </a:r>
          </a:p>
          <a:p>
            <a:pPr marL="0" lvl="0" indent="0" algn="l">
              <a:lnSpc>
                <a:spcPts val="3565"/>
              </a:lnSpc>
              <a:spcBef>
                <a:spcPct val="0"/>
              </a:spcBef>
            </a:pPr>
            <a:r>
              <a:rPr lang="es-CL" sz="227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5: Validación y Ajustes.</a:t>
            </a:r>
          </a:p>
          <a:p>
            <a:pPr marL="0" lvl="0" indent="0" algn="l">
              <a:lnSpc>
                <a:spcPts val="3565"/>
              </a:lnSpc>
              <a:spcBef>
                <a:spcPct val="0"/>
              </a:spcBef>
            </a:pPr>
            <a:r>
              <a:rPr lang="es-CL" sz="227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6: Entrega y Documentación.</a:t>
            </a:r>
          </a:p>
          <a:p>
            <a:pPr marL="0" lvl="0" indent="0" algn="l">
              <a:lnSpc>
                <a:spcPts val="3565"/>
              </a:lnSpc>
              <a:spcBef>
                <a:spcPct val="0"/>
              </a:spcBef>
            </a:pPr>
            <a:endParaRPr lang="es-CL" sz="2270" u="none" strike="noStrike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3249396" y="2117115"/>
            <a:ext cx="4432163" cy="8169885"/>
          </a:xfrm>
          <a:custGeom>
            <a:avLst/>
            <a:gdLst/>
            <a:ahLst/>
            <a:cxnLst/>
            <a:rect l="l" t="t" r="r" b="b"/>
            <a:pathLst>
              <a:path w="4432163" h="8169885">
                <a:moveTo>
                  <a:pt x="0" y="0"/>
                </a:moveTo>
                <a:lnTo>
                  <a:pt x="4432163" y="0"/>
                </a:lnTo>
                <a:lnTo>
                  <a:pt x="4432163" y="8169885"/>
                </a:lnTo>
                <a:lnTo>
                  <a:pt x="0" y="8169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253035" y="9101134"/>
            <a:ext cx="7315200" cy="1024128"/>
          </a:xfrm>
          <a:custGeom>
            <a:avLst/>
            <a:gdLst/>
            <a:ahLst/>
            <a:cxnLst/>
            <a:rect l="l" t="t" r="r" b="b"/>
            <a:pathLst>
              <a:path w="7315200" h="1024128">
                <a:moveTo>
                  <a:pt x="0" y="0"/>
                </a:moveTo>
                <a:lnTo>
                  <a:pt x="7315200" y="0"/>
                </a:lnTo>
                <a:lnTo>
                  <a:pt x="7315200" y="1024128"/>
                </a:lnTo>
                <a:lnTo>
                  <a:pt x="0" y="102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4633463" y="1977949"/>
            <a:ext cx="7413073" cy="7904757"/>
          </a:xfrm>
          <a:custGeom>
            <a:avLst/>
            <a:gdLst/>
            <a:ahLst/>
            <a:cxnLst/>
            <a:rect l="l" t="t" r="r" b="b"/>
            <a:pathLst>
              <a:path w="7413073" h="7904757">
                <a:moveTo>
                  <a:pt x="0" y="0"/>
                </a:moveTo>
                <a:lnTo>
                  <a:pt x="7413073" y="0"/>
                </a:lnTo>
                <a:lnTo>
                  <a:pt x="7413073" y="7904757"/>
                </a:lnTo>
                <a:lnTo>
                  <a:pt x="0" y="7904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168378" y="772992"/>
            <a:ext cx="10300918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Evidencias de Logro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2800" y="-156432"/>
            <a:ext cx="7315200" cy="1024128"/>
          </a:xfrm>
          <a:custGeom>
            <a:avLst/>
            <a:gdLst/>
            <a:ahLst/>
            <a:cxnLst/>
            <a:rect l="l" t="t" r="r" b="b"/>
            <a:pathLst>
              <a:path w="7315200" h="1024128">
                <a:moveTo>
                  <a:pt x="0" y="0"/>
                </a:moveTo>
                <a:lnTo>
                  <a:pt x="7315200" y="0"/>
                </a:lnTo>
                <a:lnTo>
                  <a:pt x="7315200" y="1024128"/>
                </a:lnTo>
                <a:lnTo>
                  <a:pt x="0" y="102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-255842" y="6311483"/>
            <a:ext cx="6659150" cy="4114800"/>
          </a:xfrm>
          <a:custGeom>
            <a:avLst/>
            <a:gdLst/>
            <a:ahLst/>
            <a:cxnLst/>
            <a:rect l="l" t="t" r="r" b="b"/>
            <a:pathLst>
              <a:path w="6659150" h="4114800">
                <a:moveTo>
                  <a:pt x="0" y="0"/>
                </a:moveTo>
                <a:lnTo>
                  <a:pt x="6659150" y="0"/>
                </a:lnTo>
                <a:lnTo>
                  <a:pt x="6659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714249" y="498319"/>
            <a:ext cx="16402295" cy="9290362"/>
          </a:xfrm>
          <a:custGeom>
            <a:avLst/>
            <a:gdLst/>
            <a:ahLst/>
            <a:cxnLst/>
            <a:rect l="l" t="t" r="r" b="b"/>
            <a:pathLst>
              <a:path w="16402295" h="9290362">
                <a:moveTo>
                  <a:pt x="0" y="0"/>
                </a:moveTo>
                <a:lnTo>
                  <a:pt x="16402294" y="0"/>
                </a:lnTo>
                <a:lnTo>
                  <a:pt x="16402294" y="9290362"/>
                </a:lnTo>
                <a:lnTo>
                  <a:pt x="0" y="9290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7873" y="251748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1750239" y="3293781"/>
            <a:ext cx="10435443" cy="274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lo largo del proyecto, hemos diseñado e implementado un prototipo funcional de DocuFlow, logrando validar su factibilidad y pertinencia para el perfil de egreso. Este proyecto nos ha permitido aplicar nuestras habilidades en gestión, programación y conceptualización de soluciones con IA, fortaleciendo nuestro desarrollo profesional. El modelo es escalable y replicable en diversos entornos, y su diseño modular sienta las bases para futuras mejoras como la integración de un asistente basado en inteligencia artificial.</a:t>
            </a:r>
          </a:p>
        </p:txBody>
      </p:sp>
      <p:sp>
        <p:nvSpPr>
          <p:cNvPr id="4" name="Freeform 4"/>
          <p:cNvSpPr/>
          <p:nvPr/>
        </p:nvSpPr>
        <p:spPr>
          <a:xfrm>
            <a:off x="10972800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1750239" y="2127732"/>
            <a:ext cx="909889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</a:t>
            </a:r>
          </a:p>
        </p:txBody>
      </p:sp>
      <p:sp>
        <p:nvSpPr>
          <p:cNvPr id="6" name="Freeform 6"/>
          <p:cNvSpPr/>
          <p:nvPr/>
        </p:nvSpPr>
        <p:spPr>
          <a:xfrm>
            <a:off x="4870481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-1015513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06082-2AAC-DAB8-EE8F-A780F669C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9047C3-92B2-F6E8-D41A-0462BF0B73E8}"/>
              </a:ext>
            </a:extLst>
          </p:cNvPr>
          <p:cNvSpPr/>
          <p:nvPr/>
        </p:nvSpPr>
        <p:spPr>
          <a:xfrm>
            <a:off x="12617873" y="251748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6CDC54E-45F4-C5A9-AC91-725AF55FB18B}"/>
              </a:ext>
            </a:extLst>
          </p:cNvPr>
          <p:cNvSpPr txBox="1"/>
          <p:nvPr/>
        </p:nvSpPr>
        <p:spPr>
          <a:xfrm>
            <a:off x="1750239" y="3293780"/>
            <a:ext cx="10213161" cy="2764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lo largo del proyecto, hemos diseñado e implementado un prototipo funcional de DocuFlow, logrando validar su factibilidad y pertinencia para el perfil de egreso. Este proyecto nos ha permitido aplicar nuestras habilidades en gestión, programación y conceptualización de soluciones, fortaleciendo nuestro desarrollo profesional. El modelo es escalable y replicable en diversos entornos, y su diseño modular sienta las bases para futuras mejoras como la integración de un asistente basado en inteligencia artificial.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932FA08-DF97-99F9-8A36-29A7E4AA44F4}"/>
              </a:ext>
            </a:extLst>
          </p:cNvPr>
          <p:cNvSpPr/>
          <p:nvPr/>
        </p:nvSpPr>
        <p:spPr>
          <a:xfrm>
            <a:off x="10972800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8A4BAE-0740-2B1F-1C04-70B6B56EFA35}"/>
              </a:ext>
            </a:extLst>
          </p:cNvPr>
          <p:cNvSpPr txBox="1"/>
          <p:nvPr/>
        </p:nvSpPr>
        <p:spPr>
          <a:xfrm>
            <a:off x="1750239" y="2127732"/>
            <a:ext cx="909889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C19910F-818D-EA09-DB34-B76B9CC00082}"/>
              </a:ext>
            </a:extLst>
          </p:cNvPr>
          <p:cNvSpPr/>
          <p:nvPr/>
        </p:nvSpPr>
        <p:spPr>
          <a:xfrm>
            <a:off x="4870481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D8C8CA1-58BD-14D5-71D5-8BCA727DCEC0}"/>
              </a:ext>
            </a:extLst>
          </p:cNvPr>
          <p:cNvSpPr/>
          <p:nvPr/>
        </p:nvSpPr>
        <p:spPr>
          <a:xfrm>
            <a:off x="-1015513" y="7792212"/>
            <a:ext cx="7315200" cy="2932176"/>
          </a:xfrm>
          <a:custGeom>
            <a:avLst/>
            <a:gdLst/>
            <a:ahLst/>
            <a:cxnLst/>
            <a:rect l="l" t="t" r="r" b="b"/>
            <a:pathLst>
              <a:path w="7315200" h="2932176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260676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86001" y="5287258"/>
            <a:ext cx="4132017" cy="4114800"/>
          </a:xfrm>
          <a:custGeom>
            <a:avLst/>
            <a:gdLst/>
            <a:ahLst/>
            <a:cxnLst/>
            <a:rect l="l" t="t" r="r" b="b"/>
            <a:pathLst>
              <a:path w="4132017" h="4114800">
                <a:moveTo>
                  <a:pt x="0" y="0"/>
                </a:moveTo>
                <a:lnTo>
                  <a:pt x="4132017" y="0"/>
                </a:lnTo>
                <a:lnTo>
                  <a:pt x="4132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6931763" y="5415803"/>
            <a:ext cx="3986255" cy="3986255"/>
          </a:xfrm>
          <a:custGeom>
            <a:avLst/>
            <a:gdLst/>
            <a:ahLst/>
            <a:cxnLst/>
            <a:rect l="l" t="t" r="r" b="b"/>
            <a:pathLst>
              <a:path w="3986255" h="3986255">
                <a:moveTo>
                  <a:pt x="0" y="0"/>
                </a:moveTo>
                <a:lnTo>
                  <a:pt x="3986255" y="0"/>
                </a:lnTo>
                <a:lnTo>
                  <a:pt x="3986255" y="3986255"/>
                </a:lnTo>
                <a:lnTo>
                  <a:pt x="0" y="3986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3000"/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-178595" y="-215637"/>
            <a:ext cx="6740969" cy="4114800"/>
          </a:xfrm>
          <a:custGeom>
            <a:avLst/>
            <a:gdLst/>
            <a:ahLst/>
            <a:cxnLst/>
            <a:rect l="l" t="t" r="r" b="b"/>
            <a:pathLst>
              <a:path w="6740969" h="4114800">
                <a:moveTo>
                  <a:pt x="0" y="0"/>
                </a:moveTo>
                <a:lnTo>
                  <a:pt x="6740969" y="0"/>
                </a:lnTo>
                <a:lnTo>
                  <a:pt x="6740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 rot="10718879">
            <a:off x="12332067" y="7039200"/>
            <a:ext cx="6740969" cy="4114800"/>
          </a:xfrm>
          <a:custGeom>
            <a:avLst/>
            <a:gdLst/>
            <a:ahLst/>
            <a:cxnLst/>
            <a:rect l="l" t="t" r="r" b="b"/>
            <a:pathLst>
              <a:path w="6740969" h="4114800">
                <a:moveTo>
                  <a:pt x="0" y="0"/>
                </a:moveTo>
                <a:lnTo>
                  <a:pt x="6740970" y="0"/>
                </a:lnTo>
                <a:lnTo>
                  <a:pt x="6740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3191889" y="4045523"/>
            <a:ext cx="1166472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 por su atención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4476994" y="2331846"/>
            <a:ext cx="9286496" cy="104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Nuestro equipo 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2629949" y="-1267890"/>
            <a:ext cx="5573887" cy="7066122"/>
          </a:xfrm>
          <a:custGeom>
            <a:avLst/>
            <a:gdLst/>
            <a:ahLst/>
            <a:cxnLst/>
            <a:rect l="l" t="t" r="r" b="b"/>
            <a:pathLst>
              <a:path w="5573887" h="7066122">
                <a:moveTo>
                  <a:pt x="5573887" y="0"/>
                </a:moveTo>
                <a:lnTo>
                  <a:pt x="0" y="0"/>
                </a:lnTo>
                <a:lnTo>
                  <a:pt x="0" y="7066123"/>
                </a:lnTo>
                <a:lnTo>
                  <a:pt x="5573887" y="7066123"/>
                </a:lnTo>
                <a:lnTo>
                  <a:pt x="5573887" y="0"/>
                </a:lnTo>
                <a:close/>
              </a:path>
            </a:pathLst>
          </a:custGeom>
          <a:blipFill>
            <a:blip r:embed="rId3"/>
            <a:stretch>
              <a:fillRect r="-144042" b="-16465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7159972" y="3357117"/>
            <a:ext cx="3295055" cy="4127871"/>
          </a:xfrm>
          <a:custGeom>
            <a:avLst/>
            <a:gdLst/>
            <a:ahLst/>
            <a:cxnLst/>
            <a:rect l="l" t="t" r="r" b="b"/>
            <a:pathLst>
              <a:path w="3295055" h="4127871">
                <a:moveTo>
                  <a:pt x="0" y="0"/>
                </a:moveTo>
                <a:lnTo>
                  <a:pt x="3295055" y="0"/>
                </a:lnTo>
                <a:lnTo>
                  <a:pt x="3295055" y="4127871"/>
                </a:lnTo>
                <a:lnTo>
                  <a:pt x="0" y="4127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2896657" y="3589524"/>
            <a:ext cx="3160675" cy="3895464"/>
          </a:xfrm>
          <a:custGeom>
            <a:avLst/>
            <a:gdLst/>
            <a:ahLst/>
            <a:cxnLst/>
            <a:rect l="l" t="t" r="r" b="b"/>
            <a:pathLst>
              <a:path w="3160675" h="3895464">
                <a:moveTo>
                  <a:pt x="0" y="0"/>
                </a:moveTo>
                <a:lnTo>
                  <a:pt x="3160675" y="0"/>
                </a:lnTo>
                <a:lnTo>
                  <a:pt x="3160675" y="3895464"/>
                </a:lnTo>
                <a:lnTo>
                  <a:pt x="0" y="389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11202575" y="3357117"/>
            <a:ext cx="4214318" cy="4542098"/>
          </a:xfrm>
          <a:custGeom>
            <a:avLst/>
            <a:gdLst/>
            <a:ahLst/>
            <a:cxnLst/>
            <a:rect l="l" t="t" r="r" b="b"/>
            <a:pathLst>
              <a:path w="4214318" h="4542098">
                <a:moveTo>
                  <a:pt x="0" y="0"/>
                </a:moveTo>
                <a:lnTo>
                  <a:pt x="4214318" y="0"/>
                </a:lnTo>
                <a:lnTo>
                  <a:pt x="4214318" y="4542099"/>
                </a:lnTo>
                <a:lnTo>
                  <a:pt x="0" y="4542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-149222" y="0"/>
            <a:ext cx="4626216" cy="5905808"/>
          </a:xfrm>
          <a:custGeom>
            <a:avLst/>
            <a:gdLst/>
            <a:ahLst/>
            <a:cxnLst/>
            <a:rect l="l" t="t" r="r" b="b"/>
            <a:pathLst>
              <a:path w="4626216" h="5905808">
                <a:moveTo>
                  <a:pt x="0" y="0"/>
                </a:moveTo>
                <a:lnTo>
                  <a:pt x="4626216" y="0"/>
                </a:lnTo>
                <a:lnTo>
                  <a:pt x="4626216" y="5905808"/>
                </a:lnTo>
                <a:lnTo>
                  <a:pt x="0" y="5905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Freeform 9"/>
          <p:cNvSpPr/>
          <p:nvPr/>
        </p:nvSpPr>
        <p:spPr>
          <a:xfrm>
            <a:off x="5014723" y="8525256"/>
            <a:ext cx="7315200" cy="1466088"/>
          </a:xfrm>
          <a:custGeom>
            <a:avLst/>
            <a:gdLst/>
            <a:ahLst/>
            <a:cxnLst/>
            <a:rect l="l" t="t" r="r" b="b"/>
            <a:pathLst>
              <a:path w="7315200" h="1466088">
                <a:moveTo>
                  <a:pt x="0" y="0"/>
                </a:moveTo>
                <a:lnTo>
                  <a:pt x="7315200" y="0"/>
                </a:lnTo>
                <a:lnTo>
                  <a:pt x="7315200" y="1466088"/>
                </a:lnTo>
                <a:lnTo>
                  <a:pt x="0" y="1466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6978213" y="7601618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9"/>
              </a:lnSpc>
            </a:pPr>
            <a:r>
              <a:rPr lang="es-CL" sz="2999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Gary Hernandez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13060" y="7577270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9"/>
              </a:lnSpc>
            </a:pPr>
            <a:r>
              <a:rPr lang="es-CL" sz="2999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Dario Coñuenao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47708" y="7601618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9"/>
              </a:lnSpc>
            </a:pPr>
            <a:r>
              <a:rPr lang="es-CL" sz="2999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Camila Orozco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892191" y="3722444"/>
            <a:ext cx="1019508" cy="1019508"/>
            <a:chOff x="0" y="0"/>
            <a:chExt cx="1359344" cy="135934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6401177" y="3722444"/>
            <a:ext cx="1019508" cy="1019508"/>
            <a:chOff x="0" y="0"/>
            <a:chExt cx="1359344" cy="13593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892191" y="5228226"/>
            <a:ext cx="1019508" cy="1019508"/>
            <a:chOff x="0" y="0"/>
            <a:chExt cx="1359344" cy="135934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6401177" y="5228226"/>
            <a:ext cx="1019508" cy="1019508"/>
            <a:chOff x="0" y="0"/>
            <a:chExt cx="1359344" cy="135934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1917910" y="3722444"/>
            <a:ext cx="1019508" cy="1019508"/>
            <a:chOff x="0" y="0"/>
            <a:chExt cx="1359344" cy="1359344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6401177" y="6657309"/>
            <a:ext cx="1019508" cy="1019508"/>
            <a:chOff x="0" y="0"/>
            <a:chExt cx="1359344" cy="1359344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sp>
        <p:nvSpPr>
          <p:cNvPr id="45" name="Freeform 45"/>
          <p:cNvSpPr/>
          <p:nvPr/>
        </p:nvSpPr>
        <p:spPr>
          <a:xfrm>
            <a:off x="14727113" y="-178300"/>
            <a:ext cx="3739187" cy="3739187"/>
          </a:xfrm>
          <a:custGeom>
            <a:avLst/>
            <a:gdLst/>
            <a:ahLst/>
            <a:cxnLst/>
            <a:rect l="l" t="t" r="r" b="b"/>
            <a:pathLst>
              <a:path w="3739187" h="3739187">
                <a:moveTo>
                  <a:pt x="0" y="0"/>
                </a:moveTo>
                <a:lnTo>
                  <a:pt x="3739187" y="0"/>
                </a:lnTo>
                <a:lnTo>
                  <a:pt x="3739187" y="3739187"/>
                </a:lnTo>
                <a:lnTo>
                  <a:pt x="0" y="373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grpSp>
        <p:nvGrpSpPr>
          <p:cNvPr id="46" name="Group 46"/>
          <p:cNvGrpSpPr/>
          <p:nvPr/>
        </p:nvGrpSpPr>
        <p:grpSpPr>
          <a:xfrm>
            <a:off x="892191" y="6733509"/>
            <a:ext cx="1019508" cy="1019508"/>
            <a:chOff x="0" y="0"/>
            <a:chExt cx="1359344" cy="1359344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grpSp>
        <p:nvGrpSpPr>
          <p:cNvPr id="53" name="Group 53"/>
          <p:cNvGrpSpPr/>
          <p:nvPr/>
        </p:nvGrpSpPr>
        <p:grpSpPr>
          <a:xfrm>
            <a:off x="11917910" y="5228226"/>
            <a:ext cx="1019508" cy="1019508"/>
            <a:chOff x="0" y="0"/>
            <a:chExt cx="1359344" cy="1359344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grpSp>
        <p:nvGrpSpPr>
          <p:cNvPr id="60" name="Group 60"/>
          <p:cNvGrpSpPr/>
          <p:nvPr/>
        </p:nvGrpSpPr>
        <p:grpSpPr>
          <a:xfrm>
            <a:off x="11909445" y="6814119"/>
            <a:ext cx="1019508" cy="1019508"/>
            <a:chOff x="0" y="0"/>
            <a:chExt cx="1359344" cy="1359344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grpSp>
        <p:nvGrpSpPr>
          <p:cNvPr id="67" name="Group 67"/>
          <p:cNvGrpSpPr/>
          <p:nvPr/>
        </p:nvGrpSpPr>
        <p:grpSpPr>
          <a:xfrm>
            <a:off x="873858" y="8238792"/>
            <a:ext cx="1019508" cy="1019508"/>
            <a:chOff x="0" y="0"/>
            <a:chExt cx="1359344" cy="1359344"/>
          </a:xfrm>
        </p:grpSpPr>
        <p:grpSp>
          <p:nvGrpSpPr>
            <p:cNvPr id="68" name="Group 68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 lang="es-CL" noProof="0" dirty="0"/>
              </a:p>
            </p:txBody>
          </p:sp>
        </p:grpSp>
      </p:grpSp>
      <p:sp>
        <p:nvSpPr>
          <p:cNvPr id="74" name="Freeform 74"/>
          <p:cNvSpPr/>
          <p:nvPr/>
        </p:nvSpPr>
        <p:spPr>
          <a:xfrm>
            <a:off x="3714306" y="2036138"/>
            <a:ext cx="7315200" cy="676656"/>
          </a:xfrm>
          <a:custGeom>
            <a:avLst/>
            <a:gdLst/>
            <a:ahLst/>
            <a:cxnLst/>
            <a:rect l="l" t="t" r="r" b="b"/>
            <a:pathLst>
              <a:path w="7315200" h="676656">
                <a:moveTo>
                  <a:pt x="0" y="0"/>
                </a:moveTo>
                <a:lnTo>
                  <a:pt x="7315200" y="0"/>
                </a:lnTo>
                <a:lnTo>
                  <a:pt x="7315200" y="676656"/>
                </a:lnTo>
                <a:lnTo>
                  <a:pt x="0" y="67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5" name="Freeform 75"/>
          <p:cNvSpPr/>
          <p:nvPr/>
        </p:nvSpPr>
        <p:spPr>
          <a:xfrm>
            <a:off x="15424785" y="6247734"/>
            <a:ext cx="2863215" cy="4114800"/>
          </a:xfrm>
          <a:custGeom>
            <a:avLst/>
            <a:gdLst/>
            <a:ahLst/>
            <a:cxnLst/>
            <a:rect l="l" t="t" r="r" b="b"/>
            <a:pathLst>
              <a:path w="2863215" h="4114800">
                <a:moveTo>
                  <a:pt x="0" y="0"/>
                </a:moveTo>
                <a:lnTo>
                  <a:pt x="2863215" y="0"/>
                </a:lnTo>
                <a:lnTo>
                  <a:pt x="28632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6" name="TextBox 76"/>
          <p:cNvSpPr txBox="1"/>
          <p:nvPr/>
        </p:nvSpPr>
        <p:spPr>
          <a:xfrm>
            <a:off x="873858" y="1963803"/>
            <a:ext cx="4243656" cy="10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Índice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089716" y="4216789"/>
            <a:ext cx="3425636" cy="33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Introducción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089716" y="5350503"/>
            <a:ext cx="3658572" cy="69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Nuestros Intereses Profesionales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606450" y="4256203"/>
            <a:ext cx="3423056" cy="33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¿Que es?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7606450" y="5751867"/>
            <a:ext cx="3658572" cy="33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Factibilidad del Proyecto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7746048" y="7132675"/>
            <a:ext cx="3658572" cy="33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 de Trabajo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3226181" y="3909529"/>
            <a:ext cx="3695172" cy="69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Relación con el Perfil de Egreso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147295" y="4074040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u="none" strike="noStrike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90145" y="5570296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u="none" strike="noStrike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6599130" y="4074040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u="none" strike="noStrike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6599130" y="5570296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u="none" strike="noStrike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2115864" y="4074040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u="none" strike="noStrike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6599130" y="6999379"/>
            <a:ext cx="623601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2237062" y="7208875"/>
            <a:ext cx="3658572" cy="33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Metodología: Scrum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090145" y="7075579"/>
            <a:ext cx="623601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3262782" y="5703592"/>
            <a:ext cx="3658572" cy="33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del Proyecto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2115864" y="5570296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u="none" strike="noStrike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3254316" y="7289485"/>
            <a:ext cx="3658572" cy="33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Evidencias de Logro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2107399" y="7156189"/>
            <a:ext cx="623601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071812" y="8580862"/>
            <a:ext cx="680751" cy="5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s-CL" sz="4633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2089716" y="8489981"/>
            <a:ext cx="3658572" cy="33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9"/>
              </a:lnSpc>
            </a:pPr>
            <a:r>
              <a:rPr lang="es-CL" sz="1900" b="1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2988816" y="455188"/>
            <a:ext cx="4312454" cy="4114800"/>
          </a:xfrm>
          <a:custGeom>
            <a:avLst/>
            <a:gdLst/>
            <a:ahLst/>
            <a:cxnLst/>
            <a:rect l="l" t="t" r="r" b="b"/>
            <a:pathLst>
              <a:path w="4312454" h="4114800">
                <a:moveTo>
                  <a:pt x="0" y="0"/>
                </a:moveTo>
                <a:lnTo>
                  <a:pt x="4312454" y="0"/>
                </a:lnTo>
                <a:lnTo>
                  <a:pt x="43124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 rot="-1372601" flipH="1">
            <a:off x="13228724" y="382987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1"/>
                </a:lnTo>
                <a:lnTo>
                  <a:pt x="5662151" y="2379891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5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4081075" y="4503313"/>
            <a:ext cx="10125850" cy="309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0"/>
              </a:lnSpc>
            </a:pPr>
            <a:r>
              <a:rPr lang="es-CL" sz="2000" b="1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DocuFlow surge de la necesidad en la industria de estandarizar la documentación técnica, una falencia común que genera problemas de continuidad y mantenimiento en los proyectos de software. Nuestra propuesta es un modelo de gestión integral que, a través de metodologías ágiles y buenas prácticas, busca optimizar los procesos de documentación y gestión de proyectos. El prototipo se validará en un entorno simulado de Duoc UC, demostrando la factibilidad y relevancia de la solución.</a:t>
            </a:r>
          </a:p>
          <a:p>
            <a:pPr marL="0" lvl="0" indent="0" algn="l">
              <a:lnSpc>
                <a:spcPts val="3140"/>
              </a:lnSpc>
            </a:pPr>
            <a:endParaRPr lang="es-CL" sz="2000" b="1" noProof="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21387" y="6615613"/>
            <a:ext cx="3291053" cy="3227974"/>
          </a:xfrm>
          <a:custGeom>
            <a:avLst/>
            <a:gdLst/>
            <a:ahLst/>
            <a:cxnLst/>
            <a:rect l="l" t="t" r="r" b="b"/>
            <a:pathLst>
              <a:path w="3291053" h="3227974">
                <a:moveTo>
                  <a:pt x="0" y="0"/>
                </a:moveTo>
                <a:lnTo>
                  <a:pt x="3291053" y="0"/>
                </a:lnTo>
                <a:lnTo>
                  <a:pt x="3291053" y="3227974"/>
                </a:lnTo>
                <a:lnTo>
                  <a:pt x="0" y="3227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 rot="-1211895" flipH="1">
            <a:off x="-948949" y="7874294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8"/>
            <a:stretch>
              <a:fillRect l="-104139" t="-121970" b="-43485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-239976" y="0"/>
            <a:ext cx="4752416" cy="4114800"/>
          </a:xfrm>
          <a:custGeom>
            <a:avLst/>
            <a:gdLst/>
            <a:ahLst/>
            <a:cxnLst/>
            <a:rect l="l" t="t" r="r" b="b"/>
            <a:pathLst>
              <a:path w="4752416" h="4114800">
                <a:moveTo>
                  <a:pt x="0" y="0"/>
                </a:moveTo>
                <a:lnTo>
                  <a:pt x="4752416" y="0"/>
                </a:lnTo>
                <a:lnTo>
                  <a:pt x="475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Freeform 9"/>
          <p:cNvSpPr/>
          <p:nvPr/>
        </p:nvSpPr>
        <p:spPr>
          <a:xfrm rot="-10800000">
            <a:off x="13535584" y="6172200"/>
            <a:ext cx="4752416" cy="4114800"/>
          </a:xfrm>
          <a:custGeom>
            <a:avLst/>
            <a:gdLst/>
            <a:ahLst/>
            <a:cxnLst/>
            <a:rect l="l" t="t" r="r" b="b"/>
            <a:pathLst>
              <a:path w="4752416" h="4114800">
                <a:moveTo>
                  <a:pt x="0" y="0"/>
                </a:moveTo>
                <a:lnTo>
                  <a:pt x="4752416" y="0"/>
                </a:lnTo>
                <a:lnTo>
                  <a:pt x="475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4081075" y="3009607"/>
            <a:ext cx="9286496" cy="10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>
            <a:off x="12148161" y="3040726"/>
            <a:ext cx="4659887" cy="4205548"/>
          </a:xfrm>
          <a:custGeom>
            <a:avLst/>
            <a:gdLst/>
            <a:ahLst/>
            <a:cxnLst/>
            <a:rect l="l" t="t" r="r" b="b"/>
            <a:pathLst>
              <a:path w="4659887" h="4205548">
                <a:moveTo>
                  <a:pt x="0" y="0"/>
                </a:moveTo>
                <a:lnTo>
                  <a:pt x="4659887" y="0"/>
                </a:lnTo>
                <a:lnTo>
                  <a:pt x="4659887" y="4205548"/>
                </a:lnTo>
                <a:lnTo>
                  <a:pt x="0" y="4205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4" name="Freeform 4"/>
          <p:cNvSpPr/>
          <p:nvPr/>
        </p:nvSpPr>
        <p:spPr>
          <a:xfrm>
            <a:off x="15921634" y="1585431"/>
            <a:ext cx="1772827" cy="1846695"/>
          </a:xfrm>
          <a:custGeom>
            <a:avLst/>
            <a:gdLst/>
            <a:ahLst/>
            <a:cxnLst/>
            <a:rect l="l" t="t" r="r" b="b"/>
            <a:pathLst>
              <a:path w="1772827" h="1846695">
                <a:moveTo>
                  <a:pt x="0" y="0"/>
                </a:moveTo>
                <a:lnTo>
                  <a:pt x="1772827" y="0"/>
                </a:lnTo>
                <a:lnTo>
                  <a:pt x="1772827" y="1846695"/>
                </a:lnTo>
                <a:lnTo>
                  <a:pt x="0" y="184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10387049" y="6933150"/>
            <a:ext cx="2183556" cy="2729444"/>
          </a:xfrm>
          <a:custGeom>
            <a:avLst/>
            <a:gdLst/>
            <a:ahLst/>
            <a:cxnLst/>
            <a:rect l="l" t="t" r="r" b="b"/>
            <a:pathLst>
              <a:path w="2183556" h="2729444">
                <a:moveTo>
                  <a:pt x="0" y="0"/>
                </a:moveTo>
                <a:lnTo>
                  <a:pt x="2183556" y="0"/>
                </a:lnTo>
                <a:lnTo>
                  <a:pt x="2183556" y="2729444"/>
                </a:lnTo>
                <a:lnTo>
                  <a:pt x="0" y="2729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2571895" y="3098180"/>
            <a:ext cx="9576266" cy="3604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7"/>
              </a:lnSpc>
              <a:spcBef>
                <a:spcPct val="0"/>
              </a:spcBef>
            </a:pPr>
            <a:r>
              <a:rPr lang="es-CL" sz="2068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DocuFlow es un modelo de gestión y estandarización de documentación técnica, diseñado para ser utilizado por cualquier empresa, sin importar su rubro o tamaño.</a:t>
            </a:r>
          </a:p>
          <a:p>
            <a:pPr marL="0" lvl="0" indent="0" algn="l">
              <a:lnSpc>
                <a:spcPts val="3247"/>
              </a:lnSpc>
              <a:spcBef>
                <a:spcPct val="0"/>
              </a:spcBef>
            </a:pPr>
            <a:r>
              <a:rPr lang="es-CL" sz="2068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el campo laboral de la ingeniería, la falta de documentación estandarizada es una falencia común que genera inconsistencias, dificulta la incorporación de nuevos miembros y compromete la continuidad de los proyectos. DocuFlow aborda esta problemática directamente, ofreciendo una solución que optimiza los procesos y garantiza el orden y la trazabilidad.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0" y="0"/>
            <a:ext cx="4159865" cy="4114800"/>
          </a:xfrm>
          <a:custGeom>
            <a:avLst/>
            <a:gdLst/>
            <a:ahLst/>
            <a:cxnLst/>
            <a:rect l="l" t="t" r="r" b="b"/>
            <a:pathLst>
              <a:path w="4159865" h="4114800">
                <a:moveTo>
                  <a:pt x="0" y="0"/>
                </a:moveTo>
                <a:lnTo>
                  <a:pt x="4159865" y="0"/>
                </a:lnTo>
                <a:lnTo>
                  <a:pt x="4159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4478104" y="6172200"/>
            <a:ext cx="4159865" cy="4114800"/>
          </a:xfrm>
          <a:custGeom>
            <a:avLst/>
            <a:gdLst/>
            <a:ahLst/>
            <a:cxnLst/>
            <a:rect l="l" t="t" r="r" b="b"/>
            <a:pathLst>
              <a:path w="4159865" h="4114800">
                <a:moveTo>
                  <a:pt x="0" y="0"/>
                </a:moveTo>
                <a:lnTo>
                  <a:pt x="4159865" y="0"/>
                </a:lnTo>
                <a:lnTo>
                  <a:pt x="4159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2776228" y="1337720"/>
            <a:ext cx="12735545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2"/>
              </a:lnSpc>
              <a:spcBef>
                <a:spcPct val="0"/>
              </a:spcBef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¿Que es Docu Flow 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Freeform 3"/>
          <p:cNvSpPr/>
          <p:nvPr/>
        </p:nvSpPr>
        <p:spPr>
          <a:xfrm flipH="1">
            <a:off x="12965386" y="1028789"/>
            <a:ext cx="5607533" cy="9208397"/>
          </a:xfrm>
          <a:custGeom>
            <a:avLst/>
            <a:gdLst/>
            <a:ahLst/>
            <a:cxnLst/>
            <a:rect l="l" t="t" r="r" b="b"/>
            <a:pathLst>
              <a:path w="5607533" h="9208397">
                <a:moveTo>
                  <a:pt x="5607533" y="0"/>
                </a:moveTo>
                <a:lnTo>
                  <a:pt x="0" y="0"/>
                </a:lnTo>
                <a:lnTo>
                  <a:pt x="0" y="9208396"/>
                </a:lnTo>
                <a:lnTo>
                  <a:pt x="5607533" y="9208396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3"/>
            <a:stretch>
              <a:fillRect l="-28658" r="-30450" b="-1708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1230847" y="3541797"/>
            <a:ext cx="12382803" cy="374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1"/>
              </a:lnSpc>
              <a:spcBef>
                <a:spcPct val="0"/>
              </a:spcBef>
            </a:pPr>
            <a:r>
              <a:rPr lang="es-CL" sz="2115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DocuFlow se conecta directamente con múltiples competencias de nuestra carrera:</a:t>
            </a:r>
          </a:p>
          <a:p>
            <a:pPr marL="456752" lvl="1" indent="-228376" algn="l">
              <a:lnSpc>
                <a:spcPts val="3321"/>
              </a:lnSpc>
              <a:buFont typeface="Arial"/>
              <a:buChar char="•"/>
            </a:pPr>
            <a:r>
              <a:rPr lang="es-CL" sz="2115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Desarrollar soluciones de software: El proyecto en sí mismo es una solución que sistematiza el proceso de documentación.</a:t>
            </a:r>
          </a:p>
          <a:p>
            <a:pPr marL="456752" lvl="1" indent="-228376" algn="l">
              <a:lnSpc>
                <a:spcPts val="3321"/>
              </a:lnSpc>
              <a:buFont typeface="Arial"/>
              <a:buChar char="•"/>
            </a:pPr>
            <a:r>
              <a:rPr lang="es-CL" sz="2115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Construir modelos arquitectónicos: Definimos y aplicamos una arquitectura de tres capas para asegurar la escalabilidad y seguridad.</a:t>
            </a:r>
          </a:p>
          <a:p>
            <a:pPr marL="456752" lvl="1" indent="-228376" algn="l">
              <a:lnSpc>
                <a:spcPts val="3321"/>
              </a:lnSpc>
              <a:buFont typeface="Arial"/>
              <a:buChar char="•"/>
            </a:pPr>
            <a:r>
              <a:rPr lang="es-CL" sz="2115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Gestionar proyectos informáticos: Lideramos el proyecto bajo una metodología ágil (Scrum), con un cronograma definido en sprints.</a:t>
            </a:r>
          </a:p>
          <a:p>
            <a:pPr marL="456752" lvl="1" indent="-228376" algn="l">
              <a:lnSpc>
                <a:spcPts val="3321"/>
              </a:lnSpc>
              <a:buFont typeface="Arial"/>
              <a:buChar char="•"/>
            </a:pPr>
            <a:r>
              <a:rPr lang="es-CL" sz="2115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Implementar soluciones sistémicas: Buscamos optimizar un proceso de negocio real (la documentación) a través de un sistema integral.</a:t>
            </a:r>
          </a:p>
        </p:txBody>
      </p:sp>
      <p:sp>
        <p:nvSpPr>
          <p:cNvPr id="5" name="Freeform 5"/>
          <p:cNvSpPr/>
          <p:nvPr/>
        </p:nvSpPr>
        <p:spPr>
          <a:xfrm>
            <a:off x="-264721" y="7776261"/>
            <a:ext cx="7315200" cy="3538728"/>
          </a:xfrm>
          <a:custGeom>
            <a:avLst/>
            <a:gdLst/>
            <a:ahLst/>
            <a:cxnLst/>
            <a:rect l="l" t="t" r="r" b="b"/>
            <a:pathLst>
              <a:path w="7315200" h="3538728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365904" y="1095375"/>
            <a:ext cx="11369149" cy="203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992"/>
              </a:lnSpc>
              <a:spcBef>
                <a:spcPct val="0"/>
              </a:spcBef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</a:t>
            </a:r>
            <a:r>
              <a:rPr lang="es-CL" sz="7200" b="1" u="none" strike="noStrike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ación con el Perfil de Egreso</a:t>
            </a:r>
          </a:p>
        </p:txBody>
      </p:sp>
      <p:sp>
        <p:nvSpPr>
          <p:cNvPr id="7" name="Freeform 7"/>
          <p:cNvSpPr/>
          <p:nvPr/>
        </p:nvSpPr>
        <p:spPr>
          <a:xfrm>
            <a:off x="6298450" y="7776261"/>
            <a:ext cx="7315200" cy="3538728"/>
          </a:xfrm>
          <a:custGeom>
            <a:avLst/>
            <a:gdLst/>
            <a:ahLst/>
            <a:cxnLst/>
            <a:rect l="l" t="t" r="r" b="b"/>
            <a:pathLst>
              <a:path w="7315200" h="3538728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2402960" y="7488936"/>
            <a:ext cx="7315200" cy="3538728"/>
          </a:xfrm>
          <a:custGeom>
            <a:avLst/>
            <a:gdLst/>
            <a:ahLst/>
            <a:cxnLst/>
            <a:rect l="l" t="t" r="r" b="b"/>
            <a:pathLst>
              <a:path w="7315200" h="3538728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3459425" y="1564057"/>
            <a:ext cx="11369149" cy="203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2"/>
              </a:lnSpc>
              <a:spcBef>
                <a:spcPct val="0"/>
              </a:spcBef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Nuestros Intereses Profesionales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57800" y="3562055"/>
            <a:ext cx="7621517" cy="5529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Camila (Gestión): Se enfoca en la planificación, estructuración y control de los procesos de documentación y flujos de trabajo del modelo.</a:t>
            </a:r>
          </a:p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Gary (Programación): Su interés se refleja en el desarrollo del prototipo funcional, incluyendo la construcción del </a:t>
            </a:r>
            <a:r>
              <a:rPr lang="es-CL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</a:t>
            </a: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ack-End con Python/Django y la integración de las distintas tecnologías.</a:t>
            </a:r>
          </a:p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Dario (Machine Learning): Aunque es una futura mejora, el diseño de la arquitectura contempla la integración de la IA, lo que le permite conceptualizar su aplicación en un entorno real.</a:t>
            </a:r>
          </a:p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Este proyecto nos permite consolidar y aplicar nuestras habilidades en un entorno real, fortaleciendo nuestros perfiles profesionales.</a:t>
            </a:r>
          </a:p>
        </p:txBody>
      </p:sp>
      <p:sp>
        <p:nvSpPr>
          <p:cNvPr id="5" name="Freeform 5"/>
          <p:cNvSpPr/>
          <p:nvPr/>
        </p:nvSpPr>
        <p:spPr>
          <a:xfrm>
            <a:off x="2097794" y="4694138"/>
            <a:ext cx="3310891" cy="2669406"/>
          </a:xfrm>
          <a:custGeom>
            <a:avLst/>
            <a:gdLst/>
            <a:ahLst/>
            <a:cxnLst/>
            <a:rect l="l" t="t" r="r" b="b"/>
            <a:pathLst>
              <a:path w="3310891" h="2669406">
                <a:moveTo>
                  <a:pt x="0" y="0"/>
                </a:moveTo>
                <a:lnTo>
                  <a:pt x="3310890" y="0"/>
                </a:lnTo>
                <a:lnTo>
                  <a:pt x="3310890" y="2669406"/>
                </a:lnTo>
                <a:lnTo>
                  <a:pt x="0" y="266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>
            <a:off x="13772733" y="6510677"/>
            <a:ext cx="2575068" cy="2443096"/>
          </a:xfrm>
          <a:custGeom>
            <a:avLst/>
            <a:gdLst/>
            <a:ahLst/>
            <a:cxnLst/>
            <a:rect l="l" t="t" r="r" b="b"/>
            <a:pathLst>
              <a:path w="2575068" h="2443096">
                <a:moveTo>
                  <a:pt x="0" y="0"/>
                </a:moveTo>
                <a:lnTo>
                  <a:pt x="2575068" y="0"/>
                </a:lnTo>
                <a:lnTo>
                  <a:pt x="2575068" y="2443096"/>
                </a:lnTo>
                <a:lnTo>
                  <a:pt x="0" y="2443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>
            <a:off x="14074192" y="3489809"/>
            <a:ext cx="2695002" cy="2408658"/>
          </a:xfrm>
          <a:custGeom>
            <a:avLst/>
            <a:gdLst/>
            <a:ahLst/>
            <a:cxnLst/>
            <a:rect l="l" t="t" r="r" b="b"/>
            <a:pathLst>
              <a:path w="2695002" h="2408658">
                <a:moveTo>
                  <a:pt x="0" y="0"/>
                </a:moveTo>
                <a:lnTo>
                  <a:pt x="2695002" y="0"/>
                </a:lnTo>
                <a:lnTo>
                  <a:pt x="2695002" y="2408658"/>
                </a:lnTo>
                <a:lnTo>
                  <a:pt x="0" y="2408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4557248" y="0"/>
            <a:ext cx="3730752" cy="4114800"/>
          </a:xfrm>
          <a:custGeom>
            <a:avLst/>
            <a:gdLst/>
            <a:ahLst/>
            <a:cxnLst/>
            <a:rect l="l" t="t" r="r" b="b"/>
            <a:pathLst>
              <a:path w="3730752" h="4114800">
                <a:moveTo>
                  <a:pt x="0" y="0"/>
                </a:moveTo>
                <a:lnTo>
                  <a:pt x="3730752" y="0"/>
                </a:lnTo>
                <a:lnTo>
                  <a:pt x="3730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Freeform 9"/>
          <p:cNvSpPr/>
          <p:nvPr/>
        </p:nvSpPr>
        <p:spPr>
          <a:xfrm rot="-10800000">
            <a:off x="-271327" y="6172200"/>
            <a:ext cx="3730752" cy="4114800"/>
          </a:xfrm>
          <a:custGeom>
            <a:avLst/>
            <a:gdLst/>
            <a:ahLst/>
            <a:cxnLst/>
            <a:rect l="l" t="t" r="r" b="b"/>
            <a:pathLst>
              <a:path w="3730752" h="4114800">
                <a:moveTo>
                  <a:pt x="0" y="0"/>
                </a:moveTo>
                <a:lnTo>
                  <a:pt x="3730752" y="0"/>
                </a:lnTo>
                <a:lnTo>
                  <a:pt x="3730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1963029" y="3651269"/>
            <a:ext cx="10964473" cy="393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140"/>
              </a:lnSpc>
              <a:spcBef>
                <a:spcPct val="0"/>
              </a:spcBef>
              <a:buFont typeface="Arial"/>
              <a:buChar char="•"/>
            </a:pPr>
            <a:r>
              <a:rPr lang="es-CL" sz="2000" b="1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torno controlado: El proyecto es factible porque está diseñado para un entorno controlado dentro del marco académico de Duoc UC.</a:t>
            </a:r>
          </a:p>
          <a:p>
            <a:pPr marL="431801" lvl="1" indent="-215900" algn="l">
              <a:lnSpc>
                <a:spcPts val="3140"/>
              </a:lnSpc>
              <a:spcBef>
                <a:spcPct val="0"/>
              </a:spcBef>
              <a:buFont typeface="Arial"/>
              <a:buChar char="•"/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Recursos y tecnologías: Se utilizarán tecnologías estándar y de mercado (Python/Django, HTML/CSS/JS, servicios </a:t>
            </a:r>
            <a:r>
              <a:rPr lang="es-CL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loud), las cuales son accesibles y coherentes con la disciplina.</a:t>
            </a:r>
          </a:p>
          <a:p>
            <a:pPr marL="431801" lvl="1" indent="-215900" algn="l">
              <a:lnSpc>
                <a:spcPts val="3140"/>
              </a:lnSpc>
              <a:spcBef>
                <a:spcPct val="0"/>
              </a:spcBef>
              <a:buFont typeface="Arial"/>
              <a:buChar char="•"/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Metodología: La gestión bajo Scrum con un cronograma de sprints nos permite tener un control total sobre el avance y los objetivos.</a:t>
            </a:r>
          </a:p>
          <a:p>
            <a:pPr marL="431801" lvl="1" indent="-215900" algn="l">
              <a:lnSpc>
                <a:spcPts val="3140"/>
              </a:lnSpc>
              <a:spcBef>
                <a:spcPct val="0"/>
              </a:spcBef>
              <a:buFont typeface="Arial"/>
              <a:buChar char="•"/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Alcance claro: Se ha delimitado un alcance realista para el semestre, evitando compromisos de una implementación a gran escala.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endParaRPr lang="es-CL" sz="2000" b="1" u="none" strike="noStrike" noProof="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843878" y="7200900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5" name="Freeform 5"/>
          <p:cNvSpPr/>
          <p:nvPr/>
        </p:nvSpPr>
        <p:spPr>
          <a:xfrm>
            <a:off x="13860767" y="22461"/>
            <a:ext cx="4612574" cy="4114800"/>
          </a:xfrm>
          <a:custGeom>
            <a:avLst/>
            <a:gdLst/>
            <a:ahLst/>
            <a:cxnLst/>
            <a:rect l="l" t="t" r="r" b="b"/>
            <a:pathLst>
              <a:path w="4612574" h="4114800">
                <a:moveTo>
                  <a:pt x="0" y="0"/>
                </a:moveTo>
                <a:lnTo>
                  <a:pt x="4612573" y="0"/>
                </a:lnTo>
                <a:lnTo>
                  <a:pt x="46125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142546" y="5428317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1"/>
                </a:lnTo>
                <a:lnTo>
                  <a:pt x="0" y="668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7" name="Freeform 7"/>
          <p:cNvSpPr/>
          <p:nvPr/>
        </p:nvSpPr>
        <p:spPr>
          <a:xfrm rot="-10800000">
            <a:off x="15399991" y="-988175"/>
            <a:ext cx="5776019" cy="6688022"/>
          </a:xfrm>
          <a:custGeom>
            <a:avLst/>
            <a:gdLst/>
            <a:ahLst/>
            <a:cxnLst/>
            <a:rect l="l" t="t" r="r" b="b"/>
            <a:pathLst>
              <a:path w="5776019" h="6688022">
                <a:moveTo>
                  <a:pt x="0" y="0"/>
                </a:moveTo>
                <a:lnTo>
                  <a:pt x="5776018" y="0"/>
                </a:lnTo>
                <a:lnTo>
                  <a:pt x="5776018" y="6688022"/>
                </a:lnTo>
                <a:lnTo>
                  <a:pt x="0" y="668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8" name="Freeform 8"/>
          <p:cNvSpPr/>
          <p:nvPr/>
        </p:nvSpPr>
        <p:spPr>
          <a:xfrm>
            <a:off x="15124304" y="790477"/>
            <a:ext cx="2134996" cy="2159288"/>
          </a:xfrm>
          <a:custGeom>
            <a:avLst/>
            <a:gdLst/>
            <a:ahLst/>
            <a:cxnLst/>
            <a:rect l="l" t="t" r="r" b="b"/>
            <a:pathLst>
              <a:path w="2134996" h="2159288">
                <a:moveTo>
                  <a:pt x="0" y="0"/>
                </a:moveTo>
                <a:lnTo>
                  <a:pt x="2134996" y="0"/>
                </a:lnTo>
                <a:lnTo>
                  <a:pt x="2134996" y="2159288"/>
                </a:lnTo>
                <a:lnTo>
                  <a:pt x="0" y="2159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9" name="Freeform 9"/>
          <p:cNvSpPr/>
          <p:nvPr/>
        </p:nvSpPr>
        <p:spPr>
          <a:xfrm>
            <a:off x="13262561" y="3211960"/>
            <a:ext cx="2854271" cy="1011969"/>
          </a:xfrm>
          <a:custGeom>
            <a:avLst/>
            <a:gdLst/>
            <a:ahLst/>
            <a:cxnLst/>
            <a:rect l="l" t="t" r="r" b="b"/>
            <a:pathLst>
              <a:path w="2854271" h="1011969">
                <a:moveTo>
                  <a:pt x="0" y="0"/>
                </a:moveTo>
                <a:lnTo>
                  <a:pt x="2854271" y="0"/>
                </a:lnTo>
                <a:lnTo>
                  <a:pt x="2854271" y="1011969"/>
                </a:lnTo>
                <a:lnTo>
                  <a:pt x="0" y="10119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Freeform 10"/>
          <p:cNvSpPr/>
          <p:nvPr/>
        </p:nvSpPr>
        <p:spPr>
          <a:xfrm>
            <a:off x="16116832" y="4276059"/>
            <a:ext cx="1511516" cy="1734882"/>
          </a:xfrm>
          <a:custGeom>
            <a:avLst/>
            <a:gdLst/>
            <a:ahLst/>
            <a:cxnLst/>
            <a:rect l="l" t="t" r="r" b="b"/>
            <a:pathLst>
              <a:path w="1511516" h="1734882">
                <a:moveTo>
                  <a:pt x="0" y="0"/>
                </a:moveTo>
                <a:lnTo>
                  <a:pt x="1511516" y="0"/>
                </a:lnTo>
                <a:lnTo>
                  <a:pt x="1511516" y="1734882"/>
                </a:lnTo>
                <a:lnTo>
                  <a:pt x="0" y="17348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1" name="Freeform 11"/>
          <p:cNvSpPr/>
          <p:nvPr/>
        </p:nvSpPr>
        <p:spPr>
          <a:xfrm>
            <a:off x="14013667" y="5774365"/>
            <a:ext cx="1629816" cy="1754849"/>
          </a:xfrm>
          <a:custGeom>
            <a:avLst/>
            <a:gdLst/>
            <a:ahLst/>
            <a:cxnLst/>
            <a:rect l="l" t="t" r="r" b="b"/>
            <a:pathLst>
              <a:path w="1629816" h="1754849">
                <a:moveTo>
                  <a:pt x="0" y="0"/>
                </a:moveTo>
                <a:lnTo>
                  <a:pt x="1629816" y="0"/>
                </a:lnTo>
                <a:lnTo>
                  <a:pt x="1629816" y="1754849"/>
                </a:lnTo>
                <a:lnTo>
                  <a:pt x="0" y="17548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2" name="Freeform 12"/>
          <p:cNvSpPr/>
          <p:nvPr/>
        </p:nvSpPr>
        <p:spPr>
          <a:xfrm>
            <a:off x="15896073" y="7844737"/>
            <a:ext cx="1732275" cy="1855180"/>
          </a:xfrm>
          <a:custGeom>
            <a:avLst/>
            <a:gdLst/>
            <a:ahLst/>
            <a:cxnLst/>
            <a:rect l="l" t="t" r="r" b="b"/>
            <a:pathLst>
              <a:path w="1732275" h="1855180">
                <a:moveTo>
                  <a:pt x="0" y="0"/>
                </a:moveTo>
                <a:lnTo>
                  <a:pt x="1732275" y="0"/>
                </a:lnTo>
                <a:lnTo>
                  <a:pt x="1732275" y="1855181"/>
                </a:lnTo>
                <a:lnTo>
                  <a:pt x="0" y="18551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3" name="TextBox 13"/>
          <p:cNvSpPr txBox="1"/>
          <p:nvPr/>
        </p:nvSpPr>
        <p:spPr>
          <a:xfrm>
            <a:off x="1672653" y="1371713"/>
            <a:ext cx="11369149" cy="203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2"/>
              </a:lnSpc>
              <a:spcBef>
                <a:spcPct val="0"/>
              </a:spcBef>
            </a:pPr>
            <a:r>
              <a:rPr lang="es-CL" sz="7200" noProof="0" dirty="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Factibilidad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-161437" y="-132583"/>
            <a:ext cx="8016583" cy="5463621"/>
            <a:chOff x="0" y="0"/>
            <a:chExt cx="10688778" cy="728482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61000"/>
            </a:blip>
            <a:srcRect l="14945" t="6939" b="6109"/>
            <a:stretch>
              <a:fillRect/>
            </a:stretch>
          </p:blipFill>
          <p:spPr>
            <a:xfrm>
              <a:off x="0" y="0"/>
              <a:ext cx="10688778" cy="72848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5331038"/>
            <a:ext cx="7855147" cy="5281354"/>
            <a:chOff x="0" y="0"/>
            <a:chExt cx="2068845" cy="1390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8845" cy="1390974"/>
            </a:xfrm>
            <a:custGeom>
              <a:avLst/>
              <a:gdLst/>
              <a:ahLst/>
              <a:cxnLst/>
              <a:rect l="l" t="t" r="r" b="b"/>
              <a:pathLst>
                <a:path w="2068845" h="1390974">
                  <a:moveTo>
                    <a:pt x="0" y="0"/>
                  </a:moveTo>
                  <a:lnTo>
                    <a:pt x="2068845" y="0"/>
                  </a:lnTo>
                  <a:lnTo>
                    <a:pt x="2068845" y="1390974"/>
                  </a:lnTo>
                  <a:lnTo>
                    <a:pt x="0" y="1390974"/>
                  </a:lnTo>
                  <a:close/>
                </a:path>
              </a:pathLst>
            </a:custGeom>
            <a:gradFill rotWithShape="1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68845" cy="1419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lang="es-CL" noProof="0" dirty="0"/>
            </a:p>
          </p:txBody>
        </p:sp>
      </p:grpSp>
      <p:sp>
        <p:nvSpPr>
          <p:cNvPr id="8" name="AutoShape 8"/>
          <p:cNvSpPr/>
          <p:nvPr/>
        </p:nvSpPr>
        <p:spPr>
          <a:xfrm>
            <a:off x="8746097" y="2136553"/>
            <a:ext cx="718344" cy="0"/>
          </a:xfrm>
          <a:prstGeom prst="line">
            <a:avLst/>
          </a:prstGeom>
          <a:ln w="57150" cap="flat">
            <a:gradFill>
              <a:gsLst>
                <a:gs pos="0">
                  <a:srgbClr val="00537F">
                    <a:alpha val="100000"/>
                  </a:srgbClr>
                </a:gs>
                <a:gs pos="50000">
                  <a:srgbClr val="005B89">
                    <a:alpha val="100000"/>
                  </a:srgbClr>
                </a:gs>
                <a:gs pos="100000">
                  <a:srgbClr val="45B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9" name="AutoShape 9"/>
          <p:cNvSpPr/>
          <p:nvPr/>
        </p:nvSpPr>
        <p:spPr>
          <a:xfrm>
            <a:off x="8936158" y="4331483"/>
            <a:ext cx="718344" cy="0"/>
          </a:xfrm>
          <a:prstGeom prst="line">
            <a:avLst/>
          </a:prstGeom>
          <a:ln w="57150" cap="flat">
            <a:gradFill>
              <a:gsLst>
                <a:gs pos="0">
                  <a:srgbClr val="00537F">
                    <a:alpha val="100000"/>
                  </a:srgbClr>
                </a:gs>
                <a:gs pos="50000">
                  <a:srgbClr val="005B89">
                    <a:alpha val="100000"/>
                  </a:srgbClr>
                </a:gs>
                <a:gs pos="100000">
                  <a:srgbClr val="45B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10" name="Freeform 10"/>
          <p:cNvSpPr/>
          <p:nvPr/>
        </p:nvSpPr>
        <p:spPr>
          <a:xfrm rot="-10800000">
            <a:off x="13966403" y="6682627"/>
            <a:ext cx="4942703" cy="4114800"/>
          </a:xfrm>
          <a:custGeom>
            <a:avLst/>
            <a:gdLst/>
            <a:ahLst/>
            <a:cxnLst/>
            <a:rect l="l" t="t" r="r" b="b"/>
            <a:pathLst>
              <a:path w="4942703" h="4114800">
                <a:moveTo>
                  <a:pt x="0" y="0"/>
                </a:moveTo>
                <a:lnTo>
                  <a:pt x="4942703" y="0"/>
                </a:lnTo>
                <a:lnTo>
                  <a:pt x="49427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1" name="Freeform 11"/>
          <p:cNvSpPr/>
          <p:nvPr/>
        </p:nvSpPr>
        <p:spPr>
          <a:xfrm>
            <a:off x="1762620" y="1028700"/>
            <a:ext cx="4884036" cy="4114800"/>
          </a:xfrm>
          <a:custGeom>
            <a:avLst/>
            <a:gdLst/>
            <a:ahLst/>
            <a:cxnLst/>
            <a:rect l="l" t="t" r="r" b="b"/>
            <a:pathLst>
              <a:path w="4884036" h="4114800">
                <a:moveTo>
                  <a:pt x="0" y="0"/>
                </a:moveTo>
                <a:lnTo>
                  <a:pt x="4884036" y="0"/>
                </a:lnTo>
                <a:lnTo>
                  <a:pt x="48840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noProof="0" dirty="0"/>
          </a:p>
        </p:txBody>
      </p:sp>
      <p:sp>
        <p:nvSpPr>
          <p:cNvPr id="12" name="TextBox 12"/>
          <p:cNvSpPr txBox="1"/>
          <p:nvPr/>
        </p:nvSpPr>
        <p:spPr>
          <a:xfrm>
            <a:off x="1028700" y="6179761"/>
            <a:ext cx="5992503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s-CL" sz="7200" b="1" noProof="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del Proyecto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46097" y="2275181"/>
            <a:ext cx="832314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9"/>
              </a:lnSpc>
              <a:spcBef>
                <a:spcPct val="0"/>
              </a:spcBef>
            </a:pPr>
            <a:r>
              <a:rPr lang="es-CL" sz="2999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Objetivo General: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Diseñar e implementar un modelo de gestión y estandarización de documentación técnica para proyectos de software.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endParaRPr lang="es-CL" sz="2000" u="none" strike="noStrike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36158" y="4470111"/>
            <a:ext cx="8323142" cy="331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9"/>
              </a:lnSpc>
              <a:spcBef>
                <a:spcPct val="0"/>
              </a:spcBef>
            </a:pPr>
            <a:r>
              <a:rPr lang="es-CL" sz="2999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Objetivos Específicos: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b="1" u="none" strike="noStrike" noProof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s-CL" sz="200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mplementar las funcionalidades principales del sistema (login, permisos, mantenedores, plantillas).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Evaluar la usabilidad y adaptabilidad del modelo con un caso piloto.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s-CL" sz="2000" u="none" strike="noStrike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Medir la escalabilidad y replicabilidad de la solución en un entorno simulado.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endParaRPr lang="es-CL" sz="2000" u="none" strike="noStrike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948</Words>
  <Application>Microsoft Office PowerPoint</Application>
  <PresentationFormat>Personalizado</PresentationFormat>
  <Paragraphs>78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Montserrat</vt:lpstr>
      <vt:lpstr>Calibri</vt:lpstr>
      <vt:lpstr>League Spartan</vt:lpstr>
      <vt:lpstr>Arial</vt:lpstr>
      <vt:lpstr>Montserrat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DOCUFLOW</dc:title>
  <dc:creator>Gary Hernandez Blanco</dc:creator>
  <cp:lastModifiedBy>GARY ABRAHAM HERNANDEZ BLANCO</cp:lastModifiedBy>
  <cp:revision>3</cp:revision>
  <dcterms:created xsi:type="dcterms:W3CDTF">2006-08-16T00:00:00Z</dcterms:created>
  <dcterms:modified xsi:type="dcterms:W3CDTF">2025-09-26T19:33:29Z</dcterms:modified>
  <dc:identifier>DAGzqbNtiyI</dc:identifier>
</cp:coreProperties>
</file>